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5"/>
  </p:notesMasterIdLst>
  <p:sldIdLst>
    <p:sldId id="256" r:id="rId2"/>
    <p:sldId id="281" r:id="rId3"/>
    <p:sldId id="257" r:id="rId4"/>
    <p:sldId id="283" r:id="rId5"/>
    <p:sldId id="267" r:id="rId6"/>
    <p:sldId id="268" r:id="rId7"/>
    <p:sldId id="269" r:id="rId8"/>
    <p:sldId id="270" r:id="rId9"/>
    <p:sldId id="271" r:id="rId10"/>
    <p:sldId id="259" r:id="rId11"/>
    <p:sldId id="260" r:id="rId12"/>
    <p:sldId id="261" r:id="rId13"/>
    <p:sldId id="279" r:id="rId14"/>
    <p:sldId id="262" r:id="rId15"/>
    <p:sldId id="263" r:id="rId16"/>
    <p:sldId id="264" r:id="rId17"/>
    <p:sldId id="265" r:id="rId18"/>
    <p:sldId id="266" r:id="rId19"/>
    <p:sldId id="272" r:id="rId20"/>
    <p:sldId id="273" r:id="rId21"/>
    <p:sldId id="275" r:id="rId22"/>
    <p:sldId id="276" r:id="rId23"/>
    <p:sldId id="277" r:id="rId24"/>
    <p:sldId id="278" r:id="rId25"/>
    <p:sldId id="280" r:id="rId26"/>
    <p:sldId id="282" r:id="rId27"/>
    <p:sldId id="287" r:id="rId28"/>
    <p:sldId id="284" r:id="rId29"/>
    <p:sldId id="288" r:id="rId30"/>
    <p:sldId id="285" r:id="rId31"/>
    <p:sldId id="289" r:id="rId32"/>
    <p:sldId id="286" r:id="rId33"/>
    <p:sldId id="290" r:id="rId34"/>
    <p:sldId id="291" r:id="rId35"/>
    <p:sldId id="292" r:id="rId36"/>
    <p:sldId id="295" r:id="rId37"/>
    <p:sldId id="296" r:id="rId38"/>
    <p:sldId id="293" r:id="rId39"/>
    <p:sldId id="297" r:id="rId40"/>
    <p:sldId id="298" r:id="rId41"/>
    <p:sldId id="294" r:id="rId42"/>
    <p:sldId id="299" r:id="rId43"/>
    <p:sldId id="300" r:id="rId44"/>
    <p:sldId id="301" r:id="rId45"/>
    <p:sldId id="302" r:id="rId46"/>
    <p:sldId id="303" r:id="rId47"/>
    <p:sldId id="304" r:id="rId48"/>
    <p:sldId id="305" r:id="rId49"/>
    <p:sldId id="307" r:id="rId50"/>
    <p:sldId id="308" r:id="rId51"/>
    <p:sldId id="309" r:id="rId52"/>
    <p:sldId id="310" r:id="rId53"/>
    <p:sldId id="311" r:id="rId5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22798F44-A559-4AEC-A227-71F966D71FE9}">
          <p14:sldIdLst>
            <p14:sldId id="256"/>
            <p14:sldId id="281"/>
            <p14:sldId id="257"/>
            <p14:sldId id="283"/>
            <p14:sldId id="267"/>
            <p14:sldId id="268"/>
            <p14:sldId id="269"/>
            <p14:sldId id="270"/>
            <p14:sldId id="271"/>
            <p14:sldId id="259"/>
            <p14:sldId id="260"/>
            <p14:sldId id="261"/>
            <p14:sldId id="279"/>
            <p14:sldId id="262"/>
            <p14:sldId id="263"/>
            <p14:sldId id="264"/>
            <p14:sldId id="265"/>
            <p14:sldId id="266"/>
            <p14:sldId id="272"/>
            <p14:sldId id="273"/>
            <p14:sldId id="275"/>
            <p14:sldId id="276"/>
            <p14:sldId id="277"/>
            <p14:sldId id="278"/>
          </p14:sldIdLst>
        </p14:section>
        <p14:section name="BLOK 2" id="{D5B6B3F7-3137-455B-9C52-8EFE32A72530}">
          <p14:sldIdLst>
            <p14:sldId id="280"/>
            <p14:sldId id="282"/>
            <p14:sldId id="287"/>
            <p14:sldId id="284"/>
            <p14:sldId id="288"/>
            <p14:sldId id="285"/>
            <p14:sldId id="289"/>
            <p14:sldId id="286"/>
            <p14:sldId id="290"/>
            <p14:sldId id="291"/>
            <p14:sldId id="292"/>
            <p14:sldId id="295"/>
            <p14:sldId id="296"/>
            <p14:sldId id="293"/>
            <p14:sldId id="297"/>
            <p14:sldId id="298"/>
            <p14:sldId id="294"/>
            <p14:sldId id="299"/>
            <p14:sldId id="300"/>
            <p14:sldId id="301"/>
            <p14:sldId id="302"/>
            <p14:sldId id="303"/>
            <p14:sldId id="304"/>
            <p14:sldId id="305"/>
            <p14:sldId id="307"/>
            <p14:sldId id="308"/>
            <p14:sldId id="309"/>
            <p14:sldId id="310"/>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5F6475"/>
    <a:srgbClr val="FBFBFB"/>
    <a:srgbClr val="9CDEF6"/>
    <a:srgbClr val="1B1B36"/>
    <a:srgbClr val="5DCAF0"/>
    <a:srgbClr val="5F4586"/>
    <a:srgbClr val="3A8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86651" autoAdjust="0"/>
  </p:normalViewPr>
  <p:slideViewPr>
    <p:cSldViewPr snapToGrid="0">
      <p:cViewPr varScale="1">
        <p:scale>
          <a:sx n="68" d="100"/>
          <a:sy n="68" d="100"/>
        </p:scale>
        <p:origin x="90" y="7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41784736"/>
        <c:axId val="164324240"/>
      </c:barChart>
      <c:catAx>
        <c:axId val="4178473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164324240"/>
        <c:crosses val="autoZero"/>
        <c:auto val="1"/>
        <c:lblAlgn val="ctr"/>
        <c:lblOffset val="100"/>
        <c:noMultiLvlLbl val="0"/>
      </c:catAx>
      <c:valAx>
        <c:axId val="164324240"/>
        <c:scaling>
          <c:orientation val="minMax"/>
        </c:scaling>
        <c:delete val="1"/>
        <c:axPos val="t"/>
        <c:numFmt formatCode="0%" sourceLinked="1"/>
        <c:majorTickMark val="out"/>
        <c:minorTickMark val="none"/>
        <c:tickLblPos val="nextTo"/>
        <c:crossAx val="41784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6-10-2014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15</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16</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18</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20</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32</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42</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44</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45</a:t>
            </a:fld>
            <a:endParaRPr lang="nl-NL"/>
          </a:p>
        </p:txBody>
      </p:sp>
    </p:spTree>
    <p:extLst>
      <p:ext uri="{BB962C8B-B14F-4D97-AF65-F5344CB8AC3E}">
        <p14:creationId xmlns:p14="http://schemas.microsoft.com/office/powerpoint/2010/main" val="341162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49</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50</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51</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12</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2700000" algn="tl"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01" r:id="rId6"/>
    <p:sldLayoutId id="2147483702" r:id="rId7"/>
    <p:sldLayoutId id="2147483707" r:id="rId8"/>
    <p:sldLayoutId id="2147483703" r:id="rId9"/>
    <p:sldLayoutId id="2147483706" r:id="rId10"/>
    <p:sldLayoutId id="2147483704" r:id="rId11"/>
    <p:sldLayoutId id="2147483708" r:id="rId12"/>
  </p:sldLayoutIdLst>
  <p:transition spd="slow">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a:t>
            </a:r>
            <a:r>
              <a:rPr lang="nl-NL" dirty="0" smtClean="0"/>
              <a:t>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a:t>
            </a:r>
            <a:r>
              <a:rPr lang="en-US" dirty="0" smtClean="0">
                <a:solidFill>
                  <a:srgbClr val="FBFBFB"/>
                </a:solidFill>
              </a:rPr>
              <a:t>GEEN NATIVE </a:t>
            </a:r>
            <a:r>
              <a:rPr lang="en-US" dirty="0" smtClean="0">
                <a:solidFill>
                  <a:srgbClr val="FBFBFB"/>
                </a:solidFill>
              </a:rPr>
              <a:t>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pic>
        <p:nvPicPr>
          <p:cNvPr id="1026" name="Picture 2" descr="http://www.mobilemarketer.com/cms/lib/11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43" y="1984199"/>
            <a:ext cx="3048000" cy="591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smtClean="0"/>
              <a:t>EN EEN MOBIELE WEBSITE?</a:t>
            </a:r>
            <a:endParaRPr lang="nl-NL" dirty="0"/>
          </a:p>
        </p:txBody>
      </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2283" r="2283" b="5931"/>
            <a:stretch/>
          </p:blipFill>
          <p:spPr>
            <a:xfrm>
              <a:off x="999653" y="2942281"/>
              <a:ext cx="2718272" cy="1712269"/>
            </a:xfrm>
            <a:prstGeom prst="rect">
              <a:avLst/>
            </a:prstGeom>
          </p:spPr>
        </p:pic>
        <p:pic>
          <p:nvPicPr>
            <p:cNvPr id="3" name="Afbeelding 2"/>
            <p:cNvPicPr>
              <a:picLocks noChangeAspect="1"/>
            </p:cNvPicPr>
            <p:nvPr/>
          </p:nvPicPr>
          <p:blipFill rotWithShape="1">
            <a:blip r:embed="rId6"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normAutofit fontScale="90000"/>
          </a:bodyPr>
          <a:lstStyle/>
          <a:p>
            <a:r>
              <a:rPr lang="en-US" dirty="0" smtClean="0"/>
              <a:t>1 </a:t>
            </a:r>
            <a:r>
              <a:rPr lang="en-US" dirty="0" smtClean="0"/>
              <a:t>CODEBASE VOOR IEDER APPARATEN</a:t>
            </a:r>
            <a:endParaRPr lang="nl-NL" dirty="0"/>
          </a:p>
        </p:txBody>
      </p:sp>
      <p:grpSp>
        <p:nvGrpSpPr>
          <p:cNvPr id="6" name="Groep 5"/>
          <p:cNvGrpSpPr/>
          <p:nvPr/>
        </p:nvGrpSpPr>
        <p:grpSpPr>
          <a:xfrm>
            <a:off x="3615540" y="2715015"/>
            <a:ext cx="4960920" cy="3348566"/>
            <a:chOff x="6620336" y="2715015"/>
            <a:chExt cx="4960920" cy="3348566"/>
          </a:xfrm>
        </p:grpSpPr>
        <p:pic>
          <p:nvPicPr>
            <p:cNvPr id="28" name="Afbeelding 2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6620336" y="2715015"/>
              <a:ext cx="3776324" cy="2377685"/>
            </a:xfrm>
            <a:prstGeom prst="rect">
              <a:avLst/>
            </a:prstGeom>
          </p:spPr>
        </p:pic>
        <p:sp>
          <p:nvSpPr>
            <p:cNvPr id="22" name="Gelijkbenige driehoek 21"/>
            <p:cNvSpPr/>
            <p:nvPr/>
          </p:nvSpPr>
          <p:spPr>
            <a:xfrm rot="5400000">
              <a:off x="10159186"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783250"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29" name="Afbeelding 28"/>
            <p:cNvPicPr>
              <a:picLocks noChangeAspect="1"/>
            </p:cNvPicPr>
            <p:nvPr/>
          </p:nvPicPr>
          <p:blipFill rotWithShape="1">
            <a:blip r:embed="rId4">
              <a:extLst>
                <a:ext uri="{28A0092B-C50C-407E-A947-70E740481C1C}">
                  <a14:useLocalDpi xmlns:a14="http://schemas.microsoft.com/office/drawing/2010/main" val="0"/>
                </a:ext>
              </a:extLst>
            </a:blip>
            <a:srcRect l="23983" t="34887" r="55301" b="12625"/>
            <a:stretch/>
          </p:blipFill>
          <p:spPr>
            <a:xfrm>
              <a:off x="10547817" y="3255060"/>
              <a:ext cx="1033439" cy="1927014"/>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3742" t="3446" r="25027" b="6874"/>
          <a:stretch/>
        </p:blipFill>
        <p:spPr>
          <a:xfrm>
            <a:off x="3329940" y="1892300"/>
            <a:ext cx="4648200" cy="2926080"/>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414614"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838200" y="4091782"/>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375" y="5201138"/>
            <a:ext cx="2990850" cy="685800"/>
          </a:xfrm>
          <a:prstGeom prst="rect">
            <a:avLst/>
          </a:prstGeom>
        </p:spPr>
      </p:pic>
      <p:pic>
        <p:nvPicPr>
          <p:cNvPr id="12" name="Afbeelding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8762" y="3827037"/>
            <a:ext cx="1895475" cy="733425"/>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1000"/>
                                        <p:tgtEl>
                                          <p:spTgt spid="3074"/>
                                        </p:tgtEl>
                                      </p:cBhvr>
                                    </p:animEffect>
                                    <p:anim calcmode="lin" valueType="num">
                                      <p:cBhvr>
                                        <p:cTn id="23" dur="1000" fill="hold"/>
                                        <p:tgtEl>
                                          <p:spTgt spid="3074"/>
                                        </p:tgtEl>
                                        <p:attrNameLst>
                                          <p:attrName>ppt_x</p:attrName>
                                        </p:attrNameLst>
                                      </p:cBhvr>
                                      <p:tavLst>
                                        <p:tav tm="0">
                                          <p:val>
                                            <p:strVal val="#ppt_x"/>
                                          </p:val>
                                        </p:tav>
                                        <p:tav tm="100000">
                                          <p:val>
                                            <p:strVal val="#ppt_x"/>
                                          </p:val>
                                        </p:tav>
                                      </p:tavLst>
                                    </p:anim>
                                    <p:anim calcmode="lin" valueType="num">
                                      <p:cBhvr>
                                        <p:cTn id="24" dur="1000" fill="hold"/>
                                        <p:tgtEl>
                                          <p:spTgt spid="307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3076"/>
                                        </p:tgtEl>
                                        <p:attrNameLst>
                                          <p:attrName>style.visibility</p:attrName>
                                        </p:attrNameLst>
                                      </p:cBhvr>
                                      <p:to>
                                        <p:strVal val="visible"/>
                                      </p:to>
                                    </p:set>
                                    <p:animEffect transition="in" filter="fade">
                                      <p:cBhvr>
                                        <p:cTn id="27" dur="1000"/>
                                        <p:tgtEl>
                                          <p:spTgt spid="3076"/>
                                        </p:tgtEl>
                                      </p:cBhvr>
                                    </p:animEffect>
                                    <p:anim calcmode="lin" valueType="num">
                                      <p:cBhvr>
                                        <p:cTn id="28" dur="1000" fill="hold"/>
                                        <p:tgtEl>
                                          <p:spTgt spid="3076"/>
                                        </p:tgtEl>
                                        <p:attrNameLst>
                                          <p:attrName>ppt_x</p:attrName>
                                        </p:attrNameLst>
                                      </p:cBhvr>
                                      <p:tavLst>
                                        <p:tav tm="0">
                                          <p:val>
                                            <p:strVal val="#ppt_x"/>
                                          </p:val>
                                        </p:tav>
                                        <p:tav tm="100000">
                                          <p:val>
                                            <p:strVal val="#ppt_x"/>
                                          </p:val>
                                        </p:tav>
                                      </p:tavLst>
                                    </p:anim>
                                    <p:anim calcmode="lin" valueType="num">
                                      <p:cBhvr>
                                        <p:cTn id="2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fontScale="92500" lnSpcReduction="10000"/>
          </a:bodyPr>
          <a:lstStyle/>
          <a:p>
            <a:r>
              <a:rPr lang="nl-NL" sz="1800" dirty="0" smtClean="0">
                <a:solidFill>
                  <a:srgbClr val="75715E"/>
                </a:solidFill>
              </a:rPr>
              <a:t>&lt;!– Responsive design met maximum van 1170px </a:t>
            </a:r>
            <a:r>
              <a:rPr lang="nl-NL" sz="1800" dirty="0">
                <a:solidFill>
                  <a:srgbClr val="75715E"/>
                </a:solidFill>
              </a:rPr>
              <a:t>--&gt;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a:p>
            <a:r>
              <a:rPr lang="nl-NL" sz="1800" dirty="0">
                <a:solidFill>
                  <a:srgbClr val="75715E"/>
                </a:solidFill>
              </a:rPr>
              <a:t>&lt;!-- Volledige breedte </a:t>
            </a:r>
            <a:r>
              <a:rPr lang="nl-NL" sz="1800" dirty="0" smtClean="0">
                <a:solidFill>
                  <a:srgbClr val="75715E"/>
                </a:solidFill>
              </a:rPr>
              <a:t>scherm --&gt;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7" y="2120630"/>
            <a:ext cx="4107766"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1170px</a:t>
            </a:r>
          </a:p>
          <a:p>
            <a:pPr algn="ctr"/>
            <a:r>
              <a:rPr lang="nl-NL" dirty="0"/>
              <a:t>.</a:t>
            </a:r>
            <a:r>
              <a:rPr lang="nl-NL" dirty="0" smtClean="0"/>
              <a:t>container</a:t>
            </a:r>
            <a:endParaRPr lang="nl-NL" dirty="0"/>
          </a:p>
        </p:txBody>
      </p:sp>
      <p:sp>
        <p:nvSpPr>
          <p:cNvPr id="5" name="Rechthoek 4"/>
          <p:cNvSpPr/>
          <p:nvPr/>
        </p:nvSpPr>
        <p:spPr>
          <a:xfrm>
            <a:off x="3039533" y="4107018"/>
            <a:ext cx="6143378"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100%</a:t>
            </a:r>
          </a:p>
          <a:p>
            <a:pPr algn="ctr"/>
            <a:r>
              <a:rPr lang="nl-NL" dirty="0" smtClean="0"/>
              <a:t>.container-</a:t>
            </a:r>
            <a:r>
              <a:rPr lang="nl-NL" dirty="0" err="1" smtClean="0"/>
              <a:t>fluid</a:t>
            </a:r>
            <a:endParaRPr lang="nl-NL" dirty="0"/>
          </a:p>
        </p:txBody>
      </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smtClean="0">
                <a:solidFill>
                  <a:schemeClr val="tx1">
                    <a:lumMod val="65000"/>
                    <a:lumOff val="35000"/>
                  </a:schemeClr>
                </a:solidFill>
              </a:rPr>
              <a:t>&lt;div class="container"&gt;</a:t>
            </a:r>
          </a:p>
          <a:p>
            <a:r>
              <a:rPr lang="nl-NL" sz="2400" dirty="0" smtClean="0">
                <a:solidFill>
                  <a:srgbClr val="F8F8F2"/>
                </a:solidFill>
              </a:rPr>
              <a:t>    </a:t>
            </a:r>
            <a:r>
              <a:rPr lang="nl-NL" sz="2400" dirty="0" smtClean="0">
                <a:solidFill>
                  <a:srgbClr val="F92672"/>
                </a:solidFill>
              </a:rPr>
              <a:t>&lt;div</a:t>
            </a:r>
            <a:r>
              <a:rPr lang="nl-NL" sz="2400" dirty="0" smtClean="0">
                <a:solidFill>
                  <a:srgbClr val="F8F8F2"/>
                </a:solidFill>
              </a:rPr>
              <a:t> </a:t>
            </a:r>
            <a:r>
              <a:rPr lang="nl-NL" sz="2400" dirty="0" smtClean="0">
                <a:solidFill>
                  <a:srgbClr val="A6E22E"/>
                </a:solidFill>
              </a:rPr>
              <a:t>class=</a:t>
            </a:r>
            <a:r>
              <a:rPr lang="nl-NL" sz="2400" dirty="0" smtClean="0">
                <a:solidFill>
                  <a:srgbClr val="E6DB74"/>
                </a:solidFill>
              </a:rPr>
              <a:t>"</a:t>
            </a:r>
            <a:r>
              <a:rPr lang="nl-NL" sz="2400" b="1" dirty="0" err="1" smtClean="0">
                <a:solidFill>
                  <a:srgbClr val="E6DB74"/>
                </a:solidFill>
              </a:rPr>
              <a:t>row</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a:t>
            </a:r>
            <a:r>
              <a:rPr lang="nl-NL" sz="2400" dirty="0" smtClean="0">
                <a:solidFill>
                  <a:srgbClr val="F92672"/>
                </a:solidFill>
              </a:rPr>
              <a:t>&lt;/div&gt;</a:t>
            </a:r>
            <a:endParaRPr lang="nl-NL" sz="2400" dirty="0" smtClean="0">
              <a:solidFill>
                <a:schemeClr val="tx1">
                  <a:lumMod val="65000"/>
                  <a:lumOff val="35000"/>
                </a:schemeClr>
              </a:solidFill>
            </a:endParaRPr>
          </a:p>
          <a:p>
            <a:r>
              <a:rPr lang="nl-NL" sz="2400" dirty="0" smtClean="0">
                <a:solidFill>
                  <a:schemeClr val="tx1">
                    <a:lumMod val="65000"/>
                    <a:lumOff val="35000"/>
                  </a:schemeClr>
                </a:solidFill>
              </a:rPr>
              <a:t>&lt;/div&gt;</a:t>
            </a:r>
          </a:p>
          <a:p>
            <a:endParaRPr lang="nl-NL" sz="24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1170px –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lstStyle/>
          <a:p>
            <a:r>
              <a:rPr lang="nl-NL" dirty="0" smtClean="0"/>
              <a:t>Laptop met code editor</a:t>
            </a:r>
          </a:p>
          <a:p>
            <a:r>
              <a:rPr lang="nl-NL" dirty="0" smtClean="0"/>
              <a:t>Een kopie van Bootstrap</a:t>
            </a:r>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rmAutofit/>
          </a:bodyPr>
          <a:lstStyle/>
          <a:p>
            <a:r>
              <a:rPr lang="en-US" sz="18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div class="container"&gt;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col-lg-12</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a:t>
            </a: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&lt;/div&gt;</a:t>
            </a:r>
          </a:p>
          <a:p>
            <a:pPr>
              <a:lnSpc>
                <a:spcPct val="107000"/>
              </a:lnSpc>
              <a:spcBef>
                <a:spcPts val="0"/>
              </a:spcBef>
            </a:pP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a:t>
            </a:r>
            <a:r>
              <a:rPr lang="nl-NL" sz="18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1170px –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rmAutofit fontScale="85000" lnSpcReduction="10000"/>
          </a:bodyPr>
          <a:lstStyle/>
          <a:p>
            <a:r>
              <a:rPr lang="nl-NL" sz="1800" dirty="0">
                <a:solidFill>
                  <a:schemeClr val="tx1">
                    <a:lumMod val="65000"/>
                    <a:lumOff val="35000"/>
                  </a:schemeClr>
                </a:solidFill>
              </a:rPr>
              <a:t>&lt;div class="container"&gt;</a:t>
            </a: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"col-lg-8"</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"col-lg-4"</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chemeClr val="tx1">
                  <a:lumMod val="65000"/>
                  <a:lumOff val="35000"/>
                </a:schemeClr>
              </a:solidFill>
            </a:endParaRPr>
          </a:p>
          <a:p>
            <a:r>
              <a:rPr lang="nl-NL" sz="1800" dirty="0">
                <a:solidFill>
                  <a:schemeClr val="tx1">
                    <a:lumMod val="65000"/>
                    <a:lumOff val="35000"/>
                  </a:schemeClr>
                </a:solidFill>
              </a:rPr>
              <a:t>&lt;/div</a:t>
            </a:r>
            <a:r>
              <a:rPr lang="nl-NL" sz="1800" dirty="0" smtClean="0">
                <a:solidFill>
                  <a:schemeClr val="tx1">
                    <a:lumMod val="65000"/>
                    <a:lumOff val="35000"/>
                  </a:schemeClr>
                </a:solidFill>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1170px –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2186755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ELEMENTEN BINNEN BOOTSTRAP</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9507966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nl-NL" sz="1600" dirty="0">
                <a:solidFill>
                  <a:srgbClr val="75715E"/>
                </a:solidFill>
              </a:rPr>
              <a:t>&lt;!-- </a:t>
            </a:r>
            <a:r>
              <a:rPr lang="nl-NL" sz="1600" dirty="0" smtClean="0">
                <a:solidFill>
                  <a:srgbClr val="75715E"/>
                </a:solidFill>
              </a:rPr>
              <a:t>Standaard </a:t>
            </a:r>
            <a:r>
              <a:rPr lang="nl-NL" sz="1600" dirty="0">
                <a:solidFill>
                  <a:srgbClr val="75715E"/>
                </a:solidFill>
              </a:rPr>
              <a:t>button --&gt;</a:t>
            </a:r>
            <a:endParaRPr lang="nl-NL"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-default"</a:t>
            </a:r>
            <a:r>
              <a:rPr lang="en-US" sz="1600" dirty="0">
                <a:solidFill>
                  <a:srgbClr val="F92672"/>
                </a:solidFill>
              </a:rPr>
              <a:t>&gt;</a:t>
            </a:r>
            <a:r>
              <a:rPr lang="en-US" sz="1600" dirty="0">
                <a:solidFill>
                  <a:srgbClr val="F8F8F2"/>
                </a:solidFill>
              </a:rPr>
              <a:t>Default</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a:p>
            <a:r>
              <a:rPr lang="en-US" sz="1600" dirty="0" smtClean="0">
                <a:solidFill>
                  <a:srgbClr val="75715E"/>
                </a:solidFill>
              </a:rPr>
              <a:t>&lt;!– </a:t>
            </a:r>
            <a:r>
              <a:rPr lang="en-US" sz="1600" dirty="0" err="1" smtClean="0">
                <a:solidFill>
                  <a:srgbClr val="75715E"/>
                </a:solidFill>
              </a:rPr>
              <a:t>Primaire</a:t>
            </a:r>
            <a:r>
              <a:rPr lang="en-US" sz="1600" dirty="0" smtClean="0">
                <a:solidFill>
                  <a:srgbClr val="75715E"/>
                </a:solidFill>
              </a:rPr>
              <a:t> </a:t>
            </a:r>
            <a:r>
              <a:rPr lang="en-US" sz="1600" dirty="0" err="1" smtClean="0">
                <a:solidFill>
                  <a:srgbClr val="75715E"/>
                </a:solidFill>
              </a:rPr>
              <a:t>actie</a:t>
            </a:r>
            <a:r>
              <a:rPr lang="en-US" sz="1600" dirty="0" smtClean="0">
                <a:solidFill>
                  <a:srgbClr val="75715E"/>
                </a:solidFill>
              </a:rPr>
              <a:t> button </a:t>
            </a:r>
            <a:r>
              <a:rPr lang="en-US" sz="1600" dirty="0">
                <a:solidFill>
                  <a:srgbClr val="75715E"/>
                </a:solidFill>
              </a:rPr>
              <a:t>--&gt;</a:t>
            </a:r>
            <a:endParaRPr lang="en-US"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-primary"</a:t>
            </a:r>
            <a:r>
              <a:rPr lang="en-US" sz="1600" dirty="0">
                <a:solidFill>
                  <a:srgbClr val="F92672"/>
                </a:solidFill>
              </a:rPr>
              <a:t>&gt;</a:t>
            </a:r>
            <a:r>
              <a:rPr lang="en-US" sz="1600" dirty="0">
                <a:solidFill>
                  <a:srgbClr val="F8F8F2"/>
                </a:solidFill>
              </a:rPr>
              <a:t>Primary</a:t>
            </a:r>
            <a:r>
              <a:rPr lang="en-US" sz="1600" dirty="0">
                <a:solidFill>
                  <a:srgbClr val="F92672"/>
                </a:solidFill>
              </a:rPr>
              <a:t>&lt;/button</a:t>
            </a:r>
            <a:r>
              <a:rPr lang="en-US" sz="1600" dirty="0" smtClean="0">
                <a:solidFill>
                  <a:srgbClr val="F92672"/>
                </a:solidFill>
              </a:rPr>
              <a:t>&gt;</a:t>
            </a:r>
            <a:endParaRPr lang="en-US" sz="1600" dirty="0" smtClean="0">
              <a:solidFill>
                <a:srgbClr val="F8F8F2"/>
              </a:solidFill>
            </a:endParaRPr>
          </a:p>
          <a:p>
            <a:endParaRPr lang="en-US" sz="1600" dirty="0">
              <a:solidFill>
                <a:srgbClr val="F8F8F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-success"</a:t>
            </a:r>
            <a:r>
              <a:rPr lang="en-US" sz="1600" dirty="0">
                <a:solidFill>
                  <a:srgbClr val="F92672"/>
                </a:solidFill>
              </a:rPr>
              <a:t>&gt;</a:t>
            </a:r>
            <a:r>
              <a:rPr lang="en-US" sz="1600" dirty="0">
                <a:solidFill>
                  <a:srgbClr val="F8F8F2"/>
                </a:solidFill>
              </a:rPr>
              <a:t>Success</a:t>
            </a:r>
            <a:r>
              <a:rPr lang="en-US" sz="1600" dirty="0">
                <a:solidFill>
                  <a:srgbClr val="F92672"/>
                </a:solidFill>
              </a:rPr>
              <a:t>&lt;/button</a:t>
            </a:r>
            <a:r>
              <a:rPr lang="en-US" sz="1600" dirty="0" smtClean="0">
                <a:solidFill>
                  <a:srgbClr val="F92672"/>
                </a:solidFill>
              </a:rPr>
              <a:t>&gt;</a:t>
            </a: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-info"</a:t>
            </a:r>
            <a:r>
              <a:rPr lang="en-US" sz="1600" dirty="0">
                <a:solidFill>
                  <a:srgbClr val="F92672"/>
                </a:solidFill>
              </a:rPr>
              <a:t>&gt;</a:t>
            </a:r>
            <a:r>
              <a:rPr lang="en-US" sz="1600" dirty="0">
                <a:solidFill>
                  <a:srgbClr val="F8F8F2"/>
                </a:solidFill>
              </a:rPr>
              <a:t>Info</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p:txBody>
      </p:sp>
    </p:spTree>
    <p:extLst>
      <p:ext uri="{BB962C8B-B14F-4D97-AF65-F5344CB8AC3E}">
        <p14:creationId xmlns:p14="http://schemas.microsoft.com/office/powerpoint/2010/main" val="3449416473"/>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-warning"</a:t>
            </a:r>
            <a:r>
              <a:rPr lang="en-US" sz="1600" dirty="0">
                <a:solidFill>
                  <a:srgbClr val="F92672"/>
                </a:solidFill>
              </a:rPr>
              <a:t>&gt;</a:t>
            </a:r>
            <a:r>
              <a:rPr lang="en-US" sz="1600" dirty="0">
                <a:solidFill>
                  <a:srgbClr val="F8F8F2"/>
                </a:solidFill>
              </a:rPr>
              <a:t>Warning</a:t>
            </a:r>
            <a:r>
              <a:rPr lang="en-US" sz="1600" dirty="0">
                <a:solidFill>
                  <a:srgbClr val="F92672"/>
                </a:solidFill>
              </a:rPr>
              <a:t>&lt;/button&gt;</a:t>
            </a: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-danger"</a:t>
            </a:r>
            <a:r>
              <a:rPr lang="en-US" sz="1600" dirty="0">
                <a:solidFill>
                  <a:srgbClr val="F92672"/>
                </a:solidFill>
              </a:rPr>
              <a:t>&gt;</a:t>
            </a:r>
            <a:r>
              <a:rPr lang="en-US" sz="1600" dirty="0">
                <a:solidFill>
                  <a:srgbClr val="F8F8F2"/>
                </a:solidFill>
              </a:rPr>
              <a:t>Danger</a:t>
            </a:r>
            <a:r>
              <a:rPr lang="en-US" sz="1600" dirty="0">
                <a:solidFill>
                  <a:srgbClr val="F92672"/>
                </a:solidFill>
              </a:rPr>
              <a:t>&lt;/button&gt;</a:t>
            </a: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-link"</a:t>
            </a:r>
            <a:r>
              <a:rPr lang="en-US" sz="1600" dirty="0">
                <a:solidFill>
                  <a:srgbClr val="F92672"/>
                </a:solidFill>
              </a:rPr>
              <a:t>&gt;</a:t>
            </a:r>
            <a:r>
              <a:rPr lang="en-US" sz="1600" dirty="0">
                <a:solidFill>
                  <a:srgbClr val="F8F8F2"/>
                </a:solidFill>
              </a:rPr>
              <a:t>Link</a:t>
            </a:r>
            <a:r>
              <a:rPr lang="en-US" sz="1600" dirty="0">
                <a:solidFill>
                  <a:srgbClr val="F92672"/>
                </a:solidFill>
              </a:rPr>
              <a:t>&lt;/button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423477165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IMAGES</a:t>
            </a:r>
            <a:endParaRPr lang="nl-NL" dirty="0"/>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IMAGE SHAPES</a:t>
            </a:r>
            <a:endParaRPr lang="nl-NL" dirty="0"/>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rgbClr val="75715E"/>
                </a:solidFill>
              </a:rPr>
              <a:t>&lt;!-- Afbeelding met afgeronde hoeken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-rounded"</a:t>
            </a:r>
            <a:r>
              <a:rPr lang="en-US" sz="2400" dirty="0">
                <a:solidFill>
                  <a:srgbClr val="F92672"/>
                </a:solidFill>
              </a:rPr>
              <a:t>&gt;</a:t>
            </a:r>
            <a:endParaRPr lang="en-US" sz="2400" dirty="0">
              <a:solidFill>
                <a:srgbClr val="F8F8F2"/>
              </a:solidFill>
            </a:endParaRPr>
          </a:p>
          <a:p>
            <a:r>
              <a:rPr lang="nl-NL" sz="2400" dirty="0">
                <a:solidFill>
                  <a:srgbClr val="75715E"/>
                </a:solidFill>
              </a:rPr>
              <a:t>&lt;!-- Ronde afbeelding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-circle"</a:t>
            </a:r>
            <a:r>
              <a:rPr lang="en-US" sz="2400" dirty="0">
                <a:solidFill>
                  <a:srgbClr val="F92672"/>
                </a:solidFill>
              </a:rPr>
              <a:t>&gt;</a:t>
            </a:r>
            <a:endParaRPr lang="en-US" sz="2400" dirty="0">
              <a:solidFill>
                <a:srgbClr val="F8F8F2"/>
              </a:solidFill>
            </a:endParaRPr>
          </a:p>
          <a:p>
            <a:r>
              <a:rPr lang="nl-NL" sz="2400" dirty="0">
                <a:solidFill>
                  <a:srgbClr val="75715E"/>
                </a:solidFill>
              </a:rPr>
              <a:t>&lt;!-- Afbeelding met rand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-thumbnail"</a:t>
            </a:r>
            <a:r>
              <a:rPr lang="en-US" sz="2400" dirty="0">
                <a:solidFill>
                  <a:srgbClr val="F92672"/>
                </a:solidFill>
              </a:rPr>
              <a:t>&gt;</a:t>
            </a:r>
            <a:endParaRPr lang="en-US" sz="2400" dirty="0">
              <a:solidFill>
                <a:srgbClr val="F8F8F2"/>
              </a:solidFill>
            </a:endParaRPr>
          </a:p>
          <a:p>
            <a:endParaRPr lang="en-US" sz="2400" dirty="0">
              <a:solidFill>
                <a:srgbClr val="F8F8F2"/>
              </a:solidFill>
            </a:endParaRPr>
          </a:p>
        </p:txBody>
      </p:sp>
    </p:spTree>
    <p:extLst>
      <p:ext uri="{BB962C8B-B14F-4D97-AF65-F5344CB8AC3E}">
        <p14:creationId xmlns:p14="http://schemas.microsoft.com/office/powerpoint/2010/main" val="4270111767"/>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Touchscreen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tekst 3"/>
          <p:cNvSpPr>
            <a:spLocks noGrp="1"/>
          </p:cNvSpPr>
          <p:nvPr>
            <p:ph type="body" sz="quarter" idx="10"/>
          </p:nvPr>
        </p:nvSpPr>
        <p:spPr/>
        <p:txBody>
          <a:bodyPr>
            <a:normAutofit fontScale="62500" lnSpcReduction="20000"/>
          </a:bodyPr>
          <a:lstStyle/>
          <a:p>
            <a:r>
              <a:rPr lang="nl-NL" dirty="0">
                <a:solidFill>
                  <a:srgbClr val="75715E"/>
                </a:solidFill>
              </a:rPr>
              <a:t>/* Kleine schermen(tablets,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@screen-sm-min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@screen-md-min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a:t>
            </a:r>
            <a:r>
              <a:rPr lang="nl-NL" dirty="0" err="1">
                <a:solidFill>
                  <a:srgbClr val="66D9EF"/>
                </a:solidFill>
              </a:rPr>
              <a:t>lg</a:t>
            </a:r>
            <a:r>
              <a:rPr lang="nl-NL" dirty="0">
                <a:solidFill>
                  <a:srgbClr val="66D9EF"/>
                </a:solidFill>
              </a:rPr>
              <a:t>-min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6" name="Tijdelijke aanduiding voor inhoud 5"/>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solidFill>
                  <a:schemeClr val="tx1">
                    <a:lumMod val="95000"/>
                    <a:lumOff val="5000"/>
                  </a:schemeClr>
                </a:solidFill>
              </a:rPr>
              <a:t>1 WEBSITE VOOR </a:t>
            </a:r>
            <a:r>
              <a:rPr lang="en-US" dirty="0" smtClean="0">
                <a:solidFill>
                  <a:schemeClr val="tx1">
                    <a:lumMod val="95000"/>
                    <a:lumOff val="5000"/>
                  </a:schemeClr>
                </a:solidFill>
              </a:rPr>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200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3000"/>
                            </p:stCondLst>
                            <p:childTnLst>
                              <p:par>
                                <p:cTn id="9" presetID="2" presetClass="entr" presetSubtype="2"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3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2623</TotalTime>
  <Words>1455</Words>
  <Application>Microsoft Office PowerPoint</Application>
  <PresentationFormat>Breedbeeld</PresentationFormat>
  <Paragraphs>218</Paragraphs>
  <Slides>53</Slides>
  <Notes>23</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53</vt:i4>
      </vt:variant>
    </vt:vector>
  </HeadingPairs>
  <TitlesOfParts>
    <vt:vector size="61" baseType="lpstr">
      <vt:lpstr>Arial</vt:lpstr>
      <vt:lpstr>Calibri</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EN EEN MOBIELE WEBSITE?</vt:lpstr>
      <vt:lpstr>TWEE APARTE WEBSITES</vt:lpstr>
      <vt:lpstr>1 CODEBASE VOOR IEDER APPARATEN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HOE TE BEGINNEN</vt:lpstr>
      <vt:lpstr>SCHETSEN</vt:lpstr>
      <vt:lpstr>BLOK 2 : HET GRID SYSTEEM BINNEN BOOTSTRAP</vt:lpstr>
      <vt:lpstr>CONTAINERS</vt:lpstr>
      <vt:lpstr>CONTAINERS (2)</vt:lpstr>
      <vt:lpstr>ROWS</vt:lpstr>
      <vt:lpstr>ROWS (2)</vt:lpstr>
      <vt:lpstr>COLUMNS</vt:lpstr>
      <vt:lpstr>COLUMNS</vt:lpstr>
      <vt:lpstr>NESTED ROWS &amp; COLUMNS</vt:lpstr>
      <vt:lpstr>NESTED ROWS &amp; COLUMNS</vt:lpstr>
      <vt:lpstr>ELEMENTEN BINNEN BOOTSTRAP</vt:lpstr>
      <vt:lpstr>BUTTONS</vt:lpstr>
      <vt:lpstr>BUTTONS</vt:lpstr>
      <vt:lpstr>BUTTONS</vt:lpstr>
      <vt:lpstr>TABLES</vt:lpstr>
      <vt:lpstr>TABLES</vt:lpstr>
      <vt:lpstr>TABLES</vt:lpstr>
      <vt:lpstr>RESPONSIVE TABLE</vt:lpstr>
      <vt:lpstr>TABLES</vt:lpstr>
      <vt:lpstr>IMAGES</vt:lpstr>
      <vt:lpstr>RESPONSIVE IMAGES</vt:lpstr>
      <vt:lpstr>IMAGE SHAPES</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MEDIA QUERIES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123</cp:revision>
  <dcterms:created xsi:type="dcterms:W3CDTF">2014-05-15T18:34:00Z</dcterms:created>
  <dcterms:modified xsi:type="dcterms:W3CDTF">2014-10-06T21:25:00Z</dcterms:modified>
</cp:coreProperties>
</file>